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3" r:id="rId2"/>
  </p:sldMasterIdLst>
  <p:notesMasterIdLst>
    <p:notesMasterId r:id="rId53"/>
  </p:notesMasterIdLst>
  <p:handoutMasterIdLst>
    <p:handoutMasterId r:id="rId54"/>
  </p:handoutMasterIdLst>
  <p:sldIdLst>
    <p:sldId id="256" r:id="rId3"/>
    <p:sldId id="308" r:id="rId4"/>
    <p:sldId id="309" r:id="rId5"/>
    <p:sldId id="326" r:id="rId6"/>
    <p:sldId id="307" r:id="rId7"/>
    <p:sldId id="258" r:id="rId8"/>
    <p:sldId id="304" r:id="rId9"/>
    <p:sldId id="297" r:id="rId10"/>
    <p:sldId id="325" r:id="rId11"/>
    <p:sldId id="295" r:id="rId12"/>
    <p:sldId id="306" r:id="rId13"/>
    <p:sldId id="257" r:id="rId14"/>
    <p:sldId id="260" r:id="rId15"/>
    <p:sldId id="261" r:id="rId16"/>
    <p:sldId id="311" r:id="rId17"/>
    <p:sldId id="262" r:id="rId18"/>
    <p:sldId id="263" r:id="rId19"/>
    <p:sldId id="312" r:id="rId20"/>
    <p:sldId id="264" r:id="rId21"/>
    <p:sldId id="305" r:id="rId22"/>
    <p:sldId id="313" r:id="rId23"/>
    <p:sldId id="265" r:id="rId24"/>
    <p:sldId id="314" r:id="rId25"/>
    <p:sldId id="266" r:id="rId26"/>
    <p:sldId id="315" r:id="rId27"/>
    <p:sldId id="267" r:id="rId28"/>
    <p:sldId id="269" r:id="rId29"/>
    <p:sldId id="270" r:id="rId30"/>
    <p:sldId id="271" r:id="rId31"/>
    <p:sldId id="317" r:id="rId32"/>
    <p:sldId id="272" r:id="rId33"/>
    <p:sldId id="316" r:id="rId34"/>
    <p:sldId id="274" r:id="rId35"/>
    <p:sldId id="318" r:id="rId36"/>
    <p:sldId id="275" r:id="rId37"/>
    <p:sldId id="319" r:id="rId38"/>
    <p:sldId id="276" r:id="rId39"/>
    <p:sldId id="320" r:id="rId40"/>
    <p:sldId id="322" r:id="rId41"/>
    <p:sldId id="323" r:id="rId42"/>
    <p:sldId id="278" r:id="rId43"/>
    <p:sldId id="321" r:id="rId44"/>
    <p:sldId id="279" r:id="rId45"/>
    <p:sldId id="324" r:id="rId46"/>
    <p:sldId id="299" r:id="rId47"/>
    <p:sldId id="290" r:id="rId48"/>
    <p:sldId id="282" r:id="rId49"/>
    <p:sldId id="288" r:id="rId50"/>
    <p:sldId id="289" r:id="rId51"/>
    <p:sldId id="280" r:id="rId52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689">
          <p15:clr>
            <a:srgbClr val="A4A3A4"/>
          </p15:clr>
        </p15:guide>
        <p15:guide id="3" pos="2837">
          <p15:clr>
            <a:srgbClr val="A4A3A4"/>
          </p15:clr>
        </p15:guide>
        <p15:guide id="4" orient="horz" pos="1625">
          <p15:clr>
            <a:srgbClr val="A4A3A4"/>
          </p15:clr>
        </p15:guide>
        <p15:guide id="5" pos="36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C3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7AE4F-F14F-56EE-069A-E0B4697E2BB3}" v="242" dt="2021-02-18T23:41:21.110"/>
    <p1510:client id="{A812A7DE-403F-492D-A15E-A0CC1F10813C}" v="12" dt="2021-02-17T22:07:08.121"/>
    <p1510:client id="{DEAA4387-E9B2-CE98-3046-33CD1D815878}" v="4881" dt="2021-02-19T00:13:34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4689"/>
        <p:guide pos="2837"/>
        <p:guide orient="horz" pos="1625"/>
        <p:guide pos="360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4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D6CCC-4EF8-F14B-9504-724A6F47B2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4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B0670-0FC1-D744-8F2D-F03CD21C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7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4" y="1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2FAD0-3EE8-4F57-A91B-81FFC03655B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4" y="4422775"/>
            <a:ext cx="561975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551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4" y="8845551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FA74-825E-492B-B9FF-C3DC6AB42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9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Welcome.  What an amazing and exciting 2021 Mock Trial competition...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3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JY--It is time for outstanding individual awards next…starting with our Artist and Journalist awards… congratulations!!</a:t>
            </a:r>
            <a:r>
              <a:rPr lang="en-US"/>
              <a:t> These two students will move on to the state level! Good luck!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0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70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16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0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8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 </a:t>
            </a:r>
          </a:p>
          <a:p>
            <a:r>
              <a:rPr lang="en-US">
                <a:cs typeface="Calibri"/>
              </a:rPr>
              <a:t>60 attorneys, LA, San Diego, Truckee, Olympia, Washington. Sitting judges retired attorneys, current District Attorney</a:t>
            </a:r>
            <a:endParaRPr lang="en-US"/>
          </a:p>
          <a:p>
            <a:r>
              <a:rPr lang="en-US"/>
              <a:t>*mention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Carla Garret</a:t>
            </a:r>
            <a:r>
              <a:rPr lang="en-US">
                <a:effectLst/>
              </a:rPr>
              <a:t> </a:t>
            </a:r>
            <a:r>
              <a:rPr lang="en-US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25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59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3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0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6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76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3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0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9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7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2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11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4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6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3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91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91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6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0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4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8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42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65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2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69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542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87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649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09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50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MW</a:t>
            </a:r>
          </a:p>
          <a:p>
            <a:r>
              <a:rPr lang="en-US"/>
              <a:t>Each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year, we offer our coaches a chance to create 5 awards for their students – we would like the coaches of the teams that chose to participate to announce their award recipients. Since we have quite a few awards, please try to limit your kudos to under 30 seconds: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JL-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now for our Judges’ Choice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Winners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9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JL-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now for our Judges’ Choice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Winners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FA74-825E-492B-B9FF-C3DC6AB423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4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310" y="1905000"/>
            <a:ext cx="715229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7310" y="4572000"/>
            <a:ext cx="607025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283" y="3594220"/>
            <a:ext cx="7620000" cy="11430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Contra Costa County</a:t>
            </a:r>
            <a:br>
              <a:rPr lang="en-US"/>
            </a:br>
            <a:r>
              <a:rPr lang="en-US"/>
              <a:t>Mock Trial</a:t>
            </a:r>
            <a:br>
              <a:rPr lang="en-US"/>
            </a:br>
            <a:r>
              <a:rPr lang="en-US"/>
              <a:t>Awards Ceremony</a:t>
            </a:r>
            <a:br>
              <a:rPr lang="en-US"/>
            </a:br>
            <a:r>
              <a:rPr lang="en-US"/>
              <a:t>2016</a:t>
            </a:r>
            <a:br>
              <a:rPr lang="en-US"/>
            </a:br>
            <a:endParaRPr lang="en-US"/>
          </a:p>
        </p:txBody>
      </p:sp>
      <p:pic>
        <p:nvPicPr>
          <p:cNvPr id="4" name="Picture 3" descr="MOCKTRIAL_OLSM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83" y="945085"/>
            <a:ext cx="1143000" cy="1213104"/>
          </a:xfrm>
          <a:prstGeom prst="rect">
            <a:avLst/>
          </a:prstGeom>
          <a:effectLst>
            <a:outerShdw blurRad="206375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18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21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0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16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4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9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3656469"/>
              </p:ext>
            </p:extLst>
          </p:nvPr>
        </p:nvGraphicFramePr>
        <p:xfrm>
          <a:off x="1200318" y="2476165"/>
          <a:ext cx="7558302" cy="19582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0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6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6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21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759" y="572814"/>
            <a:ext cx="561427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017" y="2140563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1417" y="2140563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776" y="2016837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017" y="2732689"/>
            <a:ext cx="3657600" cy="3393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0176" y="2016837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1417" y="2732689"/>
            <a:ext cx="3657600" cy="3393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1883102"/>
            <a:ext cx="7772400" cy="3440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9" y="447183"/>
            <a:ext cx="57106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033" y="2250966"/>
            <a:ext cx="7707587" cy="3459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79326" cy="6858000"/>
          </a:xfrm>
          <a:prstGeom prst="rect">
            <a:avLst/>
          </a:prstGeom>
          <a:solidFill>
            <a:srgbClr val="1C3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ockTrialArtworkTint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7" y="394960"/>
            <a:ext cx="1830368" cy="1560171"/>
          </a:xfrm>
          <a:prstGeom prst="rect">
            <a:avLst/>
          </a:prstGeom>
        </p:spPr>
      </p:pic>
      <p:pic>
        <p:nvPicPr>
          <p:cNvPr id="11" name="Picture 10" descr="CCCOELogoHorizontal_rgb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1" y="6129022"/>
            <a:ext cx="2268674" cy="471818"/>
          </a:xfrm>
          <a:prstGeom prst="rect">
            <a:avLst/>
          </a:prstGeom>
        </p:spPr>
      </p:pic>
      <p:pic>
        <p:nvPicPr>
          <p:cNvPr id="12" name="Picture 11" descr="MOCKTRIAL_OLSMrgb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" y="447183"/>
            <a:ext cx="685800" cy="727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76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1320-B209-3D42-B8C6-A2525E1F563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D3D70-7181-2C48-9409-97F46A914D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ckTrialArtworkTin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25" y="4678867"/>
            <a:ext cx="2182540" cy="18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83" y="4028680"/>
            <a:ext cx="7620000" cy="1143000"/>
          </a:xfrm>
        </p:spPr>
        <p:txBody>
          <a:bodyPr/>
          <a:lstStyle/>
          <a:p>
            <a:r>
              <a:rPr lang="en-US" sz="4800"/>
              <a:t>Contra Costa County</a:t>
            </a:r>
            <a:br>
              <a:rPr lang="en-US" sz="4800"/>
            </a:br>
            <a:r>
              <a:rPr lang="en-US" sz="4800"/>
              <a:t>Mock Trial Award Ceremony 2021</a:t>
            </a:r>
            <a:br>
              <a:rPr lang="en-US" sz="4800"/>
            </a:br>
            <a:br>
              <a:rPr lang="en-US" sz="1800"/>
            </a:br>
            <a:r>
              <a:rPr lang="en-US"/>
              <a:t>#</a:t>
            </a:r>
            <a:r>
              <a:rPr lang="en-US" err="1"/>
              <a:t>cocomocktrial</a:t>
            </a:r>
            <a:endParaRPr lang="en-US" sz="4800"/>
          </a:p>
        </p:txBody>
      </p:sp>
      <p:sp>
        <p:nvSpPr>
          <p:cNvPr id="4" name="Rectangle 3"/>
          <p:cNvSpPr/>
          <p:nvPr/>
        </p:nvSpPr>
        <p:spPr>
          <a:xfrm rot="19788505">
            <a:off x="548883" y="1314382"/>
            <a:ext cx="2876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998536E-84CA-D24A-8A26-A999344FB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49" y="221955"/>
            <a:ext cx="3098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5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Outstanding Journalist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41396"/>
              </p:ext>
            </p:extLst>
          </p:nvPr>
        </p:nvGraphicFramePr>
        <p:xfrm>
          <a:off x="1158667" y="2307590"/>
          <a:ext cx="719024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latin typeface="Verdana"/>
                          <a:cs typeface="Verdana"/>
                        </a:rPr>
                        <a:t>California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Nicholas Harvey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41B29C6-EAFC-F645-B261-56A15BE4B136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93FA849-C153-4841-BF72-1E71ED86D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DD807-1C37-4545-AE98-2FC33D795C05}"/>
              </a:ext>
            </a:extLst>
          </p:cNvPr>
          <p:cNvSpPr txBox="1"/>
          <p:nvPr/>
        </p:nvSpPr>
        <p:spPr>
          <a:xfrm>
            <a:off x="1913061" y="4019614"/>
            <a:ext cx="5317873" cy="646331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You can read the winning article on the Mock Trial results webpage following the awards ceremony.</a:t>
            </a:r>
          </a:p>
        </p:txBody>
      </p:sp>
    </p:spTree>
    <p:extLst>
      <p:ext uri="{BB962C8B-B14F-4D97-AF65-F5344CB8AC3E}">
        <p14:creationId xmlns:p14="http://schemas.microsoft.com/office/powerpoint/2010/main" val="360930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Outstanding Artist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290498"/>
              </p:ext>
            </p:extLst>
          </p:nvPr>
        </p:nvGraphicFramePr>
        <p:xfrm>
          <a:off x="1158667" y="2307590"/>
          <a:ext cx="7190242" cy="11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813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latin typeface="Verdana"/>
                          <a:cs typeface="Verdana"/>
                        </a:rPr>
                        <a:t>California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Michelle Nguyen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3C15AD-4432-4543-8AE2-1E6ED80683E3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094AB6-2262-F646-ACF4-9947309F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717DB29-6DCC-4A05-BD43-DC017BFE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60" y="3534657"/>
            <a:ext cx="3765269" cy="2776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85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Outstanding Bailiff</a:t>
            </a:r>
            <a:br>
              <a:rPr lang="en-US" sz="4800"/>
            </a:b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47688-FFBF-014E-8BB2-0AC4781DDCD3}"/>
              </a:ext>
            </a:extLst>
          </p:cNvPr>
          <p:cNvSpPr/>
          <p:nvPr/>
        </p:nvSpPr>
        <p:spPr>
          <a:xfrm>
            <a:off x="941294" y="6123898"/>
            <a:ext cx="2671482" cy="58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592F47F-4F3E-F54E-B554-11AD3D90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1A634D0-B4EA-49A0-9364-2D3CCF7B4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39104"/>
              </p:ext>
            </p:extLst>
          </p:nvPr>
        </p:nvGraphicFramePr>
        <p:xfrm>
          <a:off x="1163097" y="2559764"/>
          <a:ext cx="77350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583">
                  <a:extLst>
                    <a:ext uri="{9D8B030D-6E8A-4147-A177-3AD203B41FA5}">
                      <a16:colId xmlns:a16="http://schemas.microsoft.com/office/drawing/2014/main" val="108206951"/>
                    </a:ext>
                  </a:extLst>
                </a:gridCol>
                <a:gridCol w="3619598">
                  <a:extLst>
                    <a:ext uri="{9D8B030D-6E8A-4147-A177-3AD203B41FA5}">
                      <a16:colId xmlns:a16="http://schemas.microsoft.com/office/drawing/2014/main" val="3419218530"/>
                    </a:ext>
                  </a:extLst>
                </a:gridCol>
                <a:gridCol w="1328839">
                  <a:extLst>
                    <a:ext uri="{9D8B030D-6E8A-4147-A177-3AD203B41FA5}">
                      <a16:colId xmlns:a16="http://schemas.microsoft.com/office/drawing/2014/main" val="4742909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School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Name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Score</a:t>
                      </a:r>
                      <a:endParaRPr lang="en-US" sz="2400"/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708877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Acalanes</a:t>
                      </a:r>
                      <a:endParaRPr lang="en-US" sz="2400" b="0"/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Jamie </a:t>
                      </a:r>
                      <a:r>
                        <a:rPr lang="en-US" sz="2400" b="0" i="0" u="none" strike="noStrike" noProof="0">
                          <a:effectLst/>
                        </a:rPr>
                        <a:t>Lattin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12909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Kennedy/Richmond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effectLst/>
                        </a:rPr>
                        <a:t>Tamara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Flores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5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692159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Campolindo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effectLst/>
                        </a:rPr>
                        <a:t>Claire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Damiano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974063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Heritage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effectLst/>
                        </a:rPr>
                        <a:t>Jayden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Ervin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20703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Las Lomas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effectLst/>
                        </a:rPr>
                        <a:t>Dina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Mirmotalebisohi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226189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Heritage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effectLst/>
                        </a:rPr>
                        <a:t>Jacqueline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Fortner</a:t>
                      </a:r>
                      <a:endParaRPr lang="en-US" sz="2400" b="0"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76478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1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Outstanding Clerk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428988"/>
              </p:ext>
            </p:extLst>
          </p:nvPr>
        </p:nvGraphicFramePr>
        <p:xfrm>
          <a:off x="1195258" y="1656406"/>
          <a:ext cx="7544246" cy="425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81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  <a:ea typeface="Verdana"/>
                          <a:cs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Name​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  <a:ea typeface="Verdana"/>
                          <a:cs typeface="Verdana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1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California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Aarav Manjunath​</a:t>
                      </a:r>
                      <a:endParaRPr lang="en-US" sz="24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099284297"/>
                  </a:ext>
                </a:extLst>
              </a:tr>
              <a:tr h="44400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Dougherty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Sarah Han​</a:t>
                      </a:r>
                      <a:endParaRPr lang="en-US" sz="24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696088092"/>
                  </a:ext>
                </a:extLst>
              </a:tr>
              <a:tr h="43414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Las Lomas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Mark Deng​</a:t>
                      </a:r>
                      <a:endParaRPr lang="en-US" sz="24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34451037"/>
                  </a:ext>
                </a:extLst>
              </a:tr>
              <a:tr h="44400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Carondelet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Alli Lowe​</a:t>
                      </a:r>
                      <a:endParaRPr lang="en-US" sz="24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79216600"/>
                  </a:ext>
                </a:extLst>
              </a:tr>
              <a:tr h="36507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Heritage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Kasey Aguinaga​</a:t>
                      </a:r>
                      <a:endParaRPr lang="en-US" sz="24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4.8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7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 Anza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ea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Haya Garcia​</a:t>
                      </a:r>
                      <a:endParaRPr lang="en-US" sz="24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4.8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582413537"/>
                  </a:ext>
                </a:extLst>
              </a:tr>
              <a:tr h="37543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Andrea Maldonado-Rojas​</a:t>
                      </a:r>
                      <a:endParaRPr lang="en-US" sz="24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4.8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582889238"/>
                  </a:ext>
                </a:extLst>
              </a:tr>
              <a:tr h="47555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Deer Valley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ea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2400">
                          <a:effectLst/>
                        </a:rPr>
                        <a:t>Michael Todd​</a:t>
                      </a:r>
                      <a:endParaRPr lang="en-US" sz="24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4.8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66770657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7D4F02D-E3DA-EF4E-8B5A-D64ED463338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A331442-DB63-404D-A0F1-A9B8D0A57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603143"/>
            <a:ext cx="5710622" cy="1785416"/>
          </a:xfrm>
        </p:spPr>
        <p:txBody>
          <a:bodyPr/>
          <a:lstStyle/>
          <a:p>
            <a:r>
              <a:rPr lang="en-US" sz="3600"/>
              <a:t>Outstanding</a:t>
            </a:r>
            <a:br>
              <a:rPr lang="en-US" sz="3600"/>
            </a:br>
            <a:r>
              <a:rPr lang="en-US" sz="3600"/>
              <a:t>Prosecution Witness</a:t>
            </a:r>
            <a:br>
              <a:rPr lang="en-US" sz="3600"/>
            </a:br>
            <a:r>
              <a:rPr lang="en-US" sz="3600"/>
              <a:t>Remy Montoya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FA997-4CB2-4046-A76B-FA60B2F3BF63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BD3BEE6-07EE-6248-AB63-FAA369CE0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BE6906-C365-4C96-A2B7-EA4262A5A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20548"/>
              </p:ext>
            </p:extLst>
          </p:nvPr>
        </p:nvGraphicFramePr>
        <p:xfrm>
          <a:off x="1234773" y="2920072"/>
          <a:ext cx="7624760" cy="164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335">
                  <a:extLst>
                    <a:ext uri="{9D8B030D-6E8A-4147-A177-3AD203B41FA5}">
                      <a16:colId xmlns:a16="http://schemas.microsoft.com/office/drawing/2014/main" val="4103173190"/>
                    </a:ext>
                  </a:extLst>
                </a:gridCol>
                <a:gridCol w="3080838">
                  <a:extLst>
                    <a:ext uri="{9D8B030D-6E8A-4147-A177-3AD203B41FA5}">
                      <a16:colId xmlns:a16="http://schemas.microsoft.com/office/drawing/2014/main" val="1019098274"/>
                    </a:ext>
                  </a:extLst>
                </a:gridCol>
                <a:gridCol w="2541587">
                  <a:extLst>
                    <a:ext uri="{9D8B030D-6E8A-4147-A177-3AD203B41FA5}">
                      <a16:colId xmlns:a16="http://schemas.microsoft.com/office/drawing/2014/main" val="537072660"/>
                    </a:ext>
                  </a:extLst>
                </a:gridCol>
              </a:tblGrid>
              <a:tr h="4254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effectLst/>
                        </a:rPr>
                        <a:t>School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Name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Score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725113707"/>
                  </a:ext>
                </a:extLst>
              </a:tr>
              <a:tr h="4067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California</a:t>
                      </a:r>
                      <a:endParaRPr lang="en-US" sz="2400" b="0"/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Brady </a:t>
                      </a:r>
                      <a:r>
                        <a:rPr lang="en-US" sz="2400" b="0" i="0" u="none" strike="noStrike" noProof="0">
                          <a:effectLst/>
                        </a:rPr>
                        <a:t>Horton</a:t>
                      </a:r>
                      <a:endParaRPr lang="en-US" sz="2400" b="0"/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>
                          <a:effectLst/>
                        </a:rPr>
                        <a:t>9.6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319513284"/>
                  </a:ext>
                </a:extLst>
              </a:tr>
              <a:tr h="406724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</a:rPr>
                        <a:t>Alhambra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</a:rPr>
                        <a:t>Kylee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Sciara</a:t>
                      </a:r>
                      <a:endParaRPr lang="en-US" sz="2400" b="0">
                        <a:effectLst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</a:rPr>
                        <a:t>9.6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985007050"/>
                  </a:ext>
                </a:extLst>
              </a:tr>
              <a:tr h="406724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</a:rPr>
                        <a:t>Campolindo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</a:rPr>
                        <a:t>Tamar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Weiss</a:t>
                      </a:r>
                      <a:endParaRPr lang="en-US" sz="2400" b="0">
                        <a:effectLst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</a:rPr>
                        <a:t>9.5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07828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00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298864"/>
            <a:ext cx="5710622" cy="2487599"/>
          </a:xfrm>
        </p:spPr>
        <p:txBody>
          <a:bodyPr/>
          <a:lstStyle/>
          <a:p>
            <a:r>
              <a:rPr lang="en-US" sz="3600"/>
              <a:t>Outstanding</a:t>
            </a:r>
            <a:br>
              <a:rPr lang="en-US" sz="3600"/>
            </a:br>
            <a:r>
              <a:rPr lang="en-US" sz="3600"/>
              <a:t>Prosecution Witness</a:t>
            </a:r>
            <a:br>
              <a:rPr lang="en-US" sz="3600"/>
            </a:br>
            <a:r>
              <a:rPr lang="en-US" sz="3600"/>
              <a:t>Remy Montoya</a:t>
            </a:r>
            <a:br>
              <a:rPr lang="en-US" sz="3600"/>
            </a:br>
            <a:r>
              <a:rPr lang="en-US" sz="3600" b="1"/>
              <a:t>Honorable Mention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FA997-4CB2-4046-A76B-FA60B2F3BF63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BD3BEE6-07EE-6248-AB63-FAA369CE0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BE6906-C365-4C96-A2B7-EA4262A5A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24214"/>
              </p:ext>
            </p:extLst>
          </p:nvPr>
        </p:nvGraphicFramePr>
        <p:xfrm>
          <a:off x="1234773" y="2920072"/>
          <a:ext cx="7624760" cy="164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218">
                  <a:extLst>
                    <a:ext uri="{9D8B030D-6E8A-4147-A177-3AD203B41FA5}">
                      <a16:colId xmlns:a16="http://schemas.microsoft.com/office/drawing/2014/main" val="4103173190"/>
                    </a:ext>
                  </a:extLst>
                </a:gridCol>
                <a:gridCol w="3180955">
                  <a:extLst>
                    <a:ext uri="{9D8B030D-6E8A-4147-A177-3AD203B41FA5}">
                      <a16:colId xmlns:a16="http://schemas.microsoft.com/office/drawing/2014/main" val="1019098274"/>
                    </a:ext>
                  </a:extLst>
                </a:gridCol>
                <a:gridCol w="2541587">
                  <a:extLst>
                    <a:ext uri="{9D8B030D-6E8A-4147-A177-3AD203B41FA5}">
                      <a16:colId xmlns:a16="http://schemas.microsoft.com/office/drawing/2014/main" val="537072660"/>
                    </a:ext>
                  </a:extLst>
                </a:gridCol>
              </a:tblGrid>
              <a:tr h="4254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effectLst/>
                        </a:rPr>
                        <a:t>School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Name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Score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725113707"/>
                  </a:ext>
                </a:extLst>
              </a:tr>
              <a:tr h="4067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El Cerrito</a:t>
                      </a:r>
                      <a:endParaRPr lang="en-US" sz="2400" b="0"/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Meghan </a:t>
                      </a:r>
                      <a:r>
                        <a:rPr lang="en-US" sz="2400" b="0" i="0" u="none" strike="noStrike" noProof="0">
                          <a:effectLst/>
                        </a:rPr>
                        <a:t>Makthepharack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>
                          <a:effectLst/>
                        </a:rPr>
                        <a:t>9.4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319513284"/>
                  </a:ext>
                </a:extLst>
              </a:tr>
              <a:tr h="4067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Hercules</a:t>
                      </a:r>
                      <a:endParaRPr lang="en-US" sz="2400" b="0"/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Carolyn </a:t>
                      </a:r>
                      <a:r>
                        <a:rPr lang="en-US" sz="2400" b="0" i="0" u="none" strike="noStrike" noProof="0">
                          <a:effectLst/>
                        </a:rPr>
                        <a:t>Richardson</a:t>
                      </a:r>
                      <a:endParaRPr lang="en-US" sz="2400" b="0"/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</a:rPr>
                        <a:t>9.1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985007050"/>
                  </a:ext>
                </a:extLst>
              </a:tr>
              <a:tr h="4067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Deer Valley</a:t>
                      </a:r>
                      <a:endParaRPr lang="en-US" sz="2400" b="0"/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Sam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Fishel</a:t>
                      </a:r>
                      <a:endParaRPr lang="en-US" sz="2400" b="0"/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</a:rPr>
                        <a:t>9.1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07828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63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488" y="522270"/>
            <a:ext cx="5710622" cy="1143000"/>
          </a:xfrm>
        </p:spPr>
        <p:txBody>
          <a:bodyPr/>
          <a:lstStyle/>
          <a:p>
            <a:r>
              <a:rPr lang="en-US" sz="3600"/>
              <a:t>Outstanding Prosecution Witness Drew Marshak 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05111"/>
              </p:ext>
            </p:extLst>
          </p:nvPr>
        </p:nvGraphicFramePr>
        <p:xfrm>
          <a:off x="1418321" y="2319372"/>
          <a:ext cx="7373839" cy="277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4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Victoria Gilbert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4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 La Salle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Patrick George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34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Dougherty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Prerita Babarjung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34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El Cerrito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Benji Dutta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815542637"/>
                  </a:ext>
                </a:extLst>
              </a:tr>
              <a:tr h="43234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Deer Valley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Sarina Turnage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46650482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36E74DE-04CC-CD48-AB6C-B76F184C978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CA2CB21-A0DA-EE49-83FE-357BE90A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8" y="447183"/>
            <a:ext cx="6096001" cy="1143000"/>
          </a:xfrm>
        </p:spPr>
        <p:txBody>
          <a:bodyPr/>
          <a:lstStyle/>
          <a:p>
            <a:r>
              <a:rPr lang="en-US" sz="3600"/>
              <a:t>Outstanding Prosecution Witness Max Bird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00320"/>
              </p:ext>
            </p:extLst>
          </p:nvPr>
        </p:nvGraphicFramePr>
        <p:xfrm>
          <a:off x="1200382" y="2534739"/>
          <a:ext cx="7520192" cy="210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11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El Cerrito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Meghan Maktheparack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California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Cade Llewellyn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Kyla Menconi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F82399-86BC-C043-B24E-50BCD775F58F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1300E-9DAC-A94D-840F-B40B37DAF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8" y="447183"/>
            <a:ext cx="6096001" cy="1143000"/>
          </a:xfrm>
        </p:spPr>
        <p:txBody>
          <a:bodyPr/>
          <a:lstStyle/>
          <a:p>
            <a:r>
              <a:rPr lang="en-US" sz="3600"/>
              <a:t>Outstanding Prosecution Witness Max Bird</a:t>
            </a:r>
            <a:br>
              <a:rPr lang="en-US" sz="3600"/>
            </a:br>
            <a:r>
              <a:rPr lang="en-US" sz="3600" b="1"/>
              <a:t>Honorable Mention</a:t>
            </a:r>
            <a:endParaRPr lang="en-US" sz="36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883909"/>
              </p:ext>
            </p:extLst>
          </p:nvPr>
        </p:nvGraphicFramePr>
        <p:xfrm>
          <a:off x="1175353" y="2618170"/>
          <a:ext cx="7520188" cy="210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7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11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Kenn/Richmond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Yael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Guiterrez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Deer Valley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Angelo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Guiterrez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De La Salle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Michael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Giorgi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F82399-86BC-C043-B24E-50BCD775F58F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1300E-9DAC-A94D-840F-B40B37DAF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Outstanding Prosecution Witness Kai Chavez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60136"/>
              </p:ext>
            </p:extLst>
          </p:nvPr>
        </p:nvGraphicFramePr>
        <p:xfrm>
          <a:off x="1242098" y="2175987"/>
          <a:ext cx="7599568" cy="348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1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California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Diana Castaneda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01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Gracie Penman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1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 La Salle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Ben Deviney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56621525"/>
                  </a:ext>
                </a:extLst>
              </a:tr>
              <a:tr h="48901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Carondelet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Paige Collier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382928996"/>
                  </a:ext>
                </a:extLst>
              </a:tr>
              <a:tr h="48901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Miramonte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Vivienne Arndt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407512172"/>
                  </a:ext>
                </a:extLst>
              </a:tr>
              <a:tr h="48901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El Cerrito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Jeanilinne Cruz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59178C-5D91-F544-8E9D-147C72A18955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51379E-2D0D-F143-B9FE-38FAA317A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CC9E-EFAA-1148-88CC-C1A0E79C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90618"/>
            <a:ext cx="7620000" cy="1143000"/>
          </a:xfrm>
        </p:spPr>
        <p:txBody>
          <a:bodyPr/>
          <a:lstStyle/>
          <a:p>
            <a:r>
              <a:rPr lang="en-US"/>
              <a:t>Thank you, volunteers!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CF5D1E-553C-6E4E-BB9A-CBD336BAB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67382"/>
            <a:ext cx="7620000" cy="212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4D20AB1-1A05-2040-B4DF-99B5AE20E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49" y="221955"/>
            <a:ext cx="3098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6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Outstanding Defense Witness Lee Croddy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969285"/>
              </p:ext>
            </p:extLst>
          </p:nvPr>
        </p:nvGraphicFramePr>
        <p:xfrm>
          <a:off x="1293175" y="2394459"/>
          <a:ext cx="7531068" cy="1889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Acalanes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Jou Yoshida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 sz="240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Shannon Crosby</a:t>
                      </a:r>
                      <a:endParaRPr lang="en-US" sz="240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 sz="240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Kaelyn Nguyen</a:t>
                      </a:r>
                      <a:endParaRPr lang="en-US" sz="2400"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5DF3BC-7454-A349-A2DC-A6C47E12DF1A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EC22F3-EDF4-E74F-8993-CA0A3EDA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Outstanding Defense Witness Lee Croddy</a:t>
            </a:r>
            <a:br>
              <a:rPr lang="en-US" sz="3600"/>
            </a:br>
            <a:r>
              <a:rPr lang="en-US" sz="36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534032"/>
              </p:ext>
            </p:extLst>
          </p:nvPr>
        </p:nvGraphicFramePr>
        <p:xfrm>
          <a:off x="1293175" y="2394459"/>
          <a:ext cx="7531068" cy="1889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Dougherty</a:t>
                      </a:r>
                      <a:endParaRPr lang="en-US" b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Rani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Vakhari</a:t>
                      </a:r>
                      <a:endParaRPr lang="en-US" b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De La Salle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Gabe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Tang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Hercules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Abner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Gabriel Lumabas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5DF3BC-7454-A349-A2DC-A6C47E12DF1A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EC22F3-EDF4-E74F-8993-CA0A3EDA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Outstanding Defense Witness </a:t>
            </a:r>
            <a:r>
              <a:rPr lang="en-US" sz="3600" err="1"/>
              <a:t>Zuri</a:t>
            </a:r>
            <a:r>
              <a:rPr lang="en-US" sz="3600"/>
              <a:t> O'Neill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157539"/>
              </p:ext>
            </p:extLst>
          </p:nvPr>
        </p:nvGraphicFramePr>
        <p:xfrm>
          <a:off x="1009510" y="2394459"/>
          <a:ext cx="7814734" cy="233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Monte Vista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Derek Wong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Acalanes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Helen O'Neal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Michael Chu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Miramonte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Allison Petek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2186445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1508F41-F111-884C-BE2C-4D0D68259CAA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8EC8F5-CE60-364D-8E28-7F4137513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Outstanding Defense Witness </a:t>
            </a:r>
            <a:r>
              <a:rPr lang="en-US" sz="3600" err="1"/>
              <a:t>Zuri</a:t>
            </a:r>
            <a:r>
              <a:rPr lang="en-US" sz="3600"/>
              <a:t> O'Neill</a:t>
            </a:r>
            <a:br>
              <a:rPr lang="en-US" sz="3600"/>
            </a:br>
            <a:r>
              <a:rPr lang="en-US" sz="36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071683"/>
              </p:ext>
            </p:extLst>
          </p:nvPr>
        </p:nvGraphicFramePr>
        <p:xfrm>
          <a:off x="1059569" y="2703153"/>
          <a:ext cx="7814733" cy="115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6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Kennedy/Richmond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Yolanda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Flores-Navarette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1508F41-F111-884C-BE2C-4D0D68259CAA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8EC8F5-CE60-364D-8E28-7F4137513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2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Outstanding Defense Witness </a:t>
            </a:r>
            <a:r>
              <a:rPr lang="en-US" sz="3600">
                <a:ea typeface="+mj-lt"/>
                <a:cs typeface="+mj-lt"/>
              </a:rPr>
              <a:t>Jes Beaart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042832"/>
              </p:ext>
            </p:extLst>
          </p:nvPr>
        </p:nvGraphicFramePr>
        <p:xfrm>
          <a:off x="1158667" y="2295635"/>
          <a:ext cx="7599572" cy="210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1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Golnaz Ahmadieh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Ellery Stankus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Miramonte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Michelle Giovinazzo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69B33C-4625-0B44-96B4-5140AF6EF8F5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9B146B-0C8C-0A4C-BA6C-055136989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2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801" y="447183"/>
            <a:ext cx="5710622" cy="1143000"/>
          </a:xfrm>
        </p:spPr>
        <p:txBody>
          <a:bodyPr/>
          <a:lstStyle/>
          <a:p>
            <a:r>
              <a:rPr lang="en-US" sz="3600"/>
              <a:t>Outstanding Defense Witness </a:t>
            </a:r>
            <a:r>
              <a:rPr lang="en-US" sz="3600">
                <a:ea typeface="+mj-lt"/>
                <a:cs typeface="+mj-lt"/>
              </a:rPr>
              <a:t>Jes Beaart</a:t>
            </a:r>
            <a:br>
              <a:rPr lang="en-US" sz="3600"/>
            </a:br>
            <a:r>
              <a:rPr lang="en-US" sz="36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444269"/>
              </p:ext>
            </p:extLst>
          </p:nvPr>
        </p:nvGraphicFramePr>
        <p:xfrm>
          <a:off x="1158667" y="2295635"/>
          <a:ext cx="7599572" cy="2109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1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7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De Anza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Kiran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Chuahan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7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El Cerrito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Lucas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Russell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7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Dougherty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Varun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Nirval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69B33C-4625-0B44-96B4-5140AF6EF8F5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9B146B-0C8C-0A4C-BA6C-055136989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2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Outstanding Defense Witness Erin Sullivan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923988"/>
              </p:ext>
            </p:extLst>
          </p:nvPr>
        </p:nvGraphicFramePr>
        <p:xfrm>
          <a:off x="1175353" y="2044528"/>
          <a:ext cx="7599572" cy="34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4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Callen Bronson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64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Miramonte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Daniella Resch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64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Yara Hassan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679378619"/>
                  </a:ext>
                </a:extLst>
              </a:tr>
              <a:tr h="46164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Acalanes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Mary Laska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64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 La Salle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Tyler Laymon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062341638"/>
                  </a:ext>
                </a:extLst>
              </a:tr>
              <a:tr h="46164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Kennedy/Richmond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Viridiana Ayala</a:t>
                      </a:r>
                      <a:endParaRPr lang="en-US" sz="240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9268135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8D55DAC-6D0F-CB44-AFE7-F5DBB995997B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F7CAD1-C284-B440-8E74-F933CACF7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Outstanding Pre-Trial Motion: Prosecution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148196"/>
              </p:ext>
            </p:extLst>
          </p:nvPr>
        </p:nvGraphicFramePr>
        <p:xfrm>
          <a:off x="1184715" y="2252627"/>
          <a:ext cx="7599568" cy="263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5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Average Score 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Brianna Hutchens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29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7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Acalanes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Hanniel Dunn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27.5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7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Kate Seater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27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7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Miramonte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Preston Nibley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27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99855009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E1E987A-E5BF-D14B-AAFD-3B77257E87B5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39BEFE-246D-B84F-8B66-BA437247F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Outstanding Pre-Trial Motion: Defense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58636"/>
              </p:ext>
            </p:extLst>
          </p:nvPr>
        </p:nvGraphicFramePr>
        <p:xfrm>
          <a:off x="1141981" y="2178015"/>
          <a:ext cx="76280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3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Miramonte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Preston Nibley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23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Acalanes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Jonas Buchel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27.8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23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Deer Valley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Emma Crandell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27.5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23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Isabelle Lurie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27.5</a:t>
                      </a:r>
                      <a:endParaRPr lang="en-US"/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356633495"/>
                  </a:ext>
                </a:extLst>
              </a:tr>
              <a:tr h="43523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El Cerrito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Simone Parisi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27.5</a:t>
                      </a:r>
                      <a:endParaRPr lang="en-US"/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1424354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3431B85-479E-D348-BC7C-B5BF37AD0D06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5CC9C9-83B3-D246-8066-F078B2969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09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Outstanding Opening Statement: Prosecution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927030"/>
              </p:ext>
            </p:extLst>
          </p:nvPr>
        </p:nvGraphicFramePr>
        <p:xfrm>
          <a:off x="1216525" y="2251073"/>
          <a:ext cx="7599572" cy="223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Deer Valley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Caitlin Todd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Monte Vista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Danyal Akhavan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El Cerrito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Reese Roberts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737BEA-69B9-FA48-8FA3-42D622AA3A68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5A7A31-C974-9941-BA02-0CB19CC0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2BBE-3C3C-1040-AF03-F24FF2CB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from </a:t>
            </a:r>
            <a:br>
              <a:rPr lang="en-US"/>
            </a:br>
            <a:r>
              <a:rPr lang="en-US"/>
              <a:t>Contra Costa County </a:t>
            </a:r>
            <a:br>
              <a:rPr lang="en-US"/>
            </a:br>
            <a:r>
              <a:rPr lang="en-US"/>
              <a:t>Superintendent of Schools </a:t>
            </a:r>
            <a:br>
              <a:rPr lang="en-US"/>
            </a:br>
            <a:r>
              <a:rPr lang="en-US"/>
              <a:t>Lynn Mackey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9306CF-E402-3143-B310-4699305A9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49" y="221955"/>
            <a:ext cx="3098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44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970" y="622387"/>
            <a:ext cx="5710622" cy="1143000"/>
          </a:xfrm>
        </p:spPr>
        <p:txBody>
          <a:bodyPr/>
          <a:lstStyle/>
          <a:p>
            <a:r>
              <a:rPr lang="en-US" sz="4400"/>
              <a:t>Outstanding Opening Statement: Prosecution</a:t>
            </a:r>
            <a:br>
              <a:rPr lang="en-US" sz="4400"/>
            </a:br>
            <a:r>
              <a:rPr lang="en-US" sz="44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565988"/>
              </p:ext>
            </p:extLst>
          </p:nvPr>
        </p:nvGraphicFramePr>
        <p:xfrm>
          <a:off x="1274926" y="2726628"/>
          <a:ext cx="7599572" cy="1730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Carondelet</a:t>
                      </a:r>
                      <a:endParaRPr lang="en-US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Grace Baer</a:t>
                      </a:r>
                      <a:endParaRPr lang="en-US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9.16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Campolindo</a:t>
                      </a:r>
                      <a:endParaRPr lang="en-US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Maia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West</a:t>
                      </a:r>
                      <a:endParaRPr lang="en-US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Verdana"/>
                          <a:cs typeface="Verdana"/>
                        </a:rPr>
                        <a:t>9.14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737BEA-69B9-FA48-8FA3-42D622AA3A68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5A7A31-C974-9941-BA02-0CB19CC0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6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Outstanding Opening Statement: Defense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035643"/>
              </p:ext>
            </p:extLst>
          </p:nvPr>
        </p:nvGraphicFramePr>
        <p:xfrm>
          <a:off x="1227285" y="2159352"/>
          <a:ext cx="7531334" cy="248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45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6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Evonne Xu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6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Miramonte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Mallika Dandamudi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Dougherty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Nidhi Thati</a:t>
                      </a:r>
                      <a:endParaRPr lang="en-US" sz="2400" b="0"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C31CC5-30E8-D847-BC22-63715CC8AC82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61AD0BD-575F-9F48-A660-A5142E985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0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664103"/>
            <a:ext cx="5710622" cy="1143000"/>
          </a:xfrm>
        </p:spPr>
        <p:txBody>
          <a:bodyPr/>
          <a:lstStyle/>
          <a:p>
            <a:r>
              <a:rPr lang="en-US" sz="4400"/>
              <a:t>Outstanding Opening Statement: Defense</a:t>
            </a:r>
            <a:br>
              <a:rPr lang="en-US" sz="4400"/>
            </a:br>
            <a:r>
              <a:rPr lang="en-US" sz="4400" b="1"/>
              <a:t>Honorable Mention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759945"/>
              </p:ext>
            </p:extLst>
          </p:nvPr>
        </p:nvGraphicFramePr>
        <p:xfrm>
          <a:off x="1243116" y="2828299"/>
          <a:ext cx="7531334" cy="226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35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6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Acalanes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Marisa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Guerra Echevierra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6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Monte Vista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Sydney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Ellis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Hercules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Benjamin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Kim</a:t>
                      </a:r>
                      <a:endParaRPr lang="en-US" sz="2400" b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C31CC5-30E8-D847-BC22-63715CC8AC82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61AD0BD-575F-9F48-A660-A5142E985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94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Outstanding Direct Exam Attorney: Prosecution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082892"/>
              </p:ext>
            </p:extLst>
          </p:nvPr>
        </p:nvGraphicFramePr>
        <p:xfrm>
          <a:off x="1158667" y="2310420"/>
          <a:ext cx="7599954" cy="198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L="82483" marR="82483" marT="82483" marB="82483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L="82483" marR="82483" marT="82483" marB="8248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L="82483" marR="82483" marT="82483" marB="82483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Carondelet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Grace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Baer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9.8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Alhambra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Dylan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Wen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9.67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El Cerrito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Reese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Roberts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9.6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0821364-31C8-E04A-8107-CDB7B176F6AD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A570BC3-B3C7-A443-B4C2-ED18C8D6E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1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Outstanding Direct Exam Attorney: Prosecution</a:t>
            </a:r>
            <a:br>
              <a:rPr lang="en-US" sz="4000"/>
            </a:br>
            <a:r>
              <a:rPr lang="en-US" sz="40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409355"/>
              </p:ext>
            </p:extLst>
          </p:nvPr>
        </p:nvGraphicFramePr>
        <p:xfrm>
          <a:off x="1158667" y="2310420"/>
          <a:ext cx="7599953" cy="149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L="82483" marR="82483" marT="82483" marB="82483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L="82483" marR="82483" marT="82483" marB="8248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L="82483" marR="82483" marT="82483" marB="82483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Hercules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Emma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Broward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9.5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Alhambra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Melanie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Jones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9.5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0821364-31C8-E04A-8107-CDB7B176F6AD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A570BC3-B3C7-A443-B4C2-ED18C8D6E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13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Outstanding Direct Exam Attorney: Defense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936010"/>
              </p:ext>
            </p:extLst>
          </p:nvPr>
        </p:nvGraphicFramePr>
        <p:xfrm>
          <a:off x="1158667" y="2294818"/>
          <a:ext cx="7599952" cy="207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8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Acalanes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Megan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Baginski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9.42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Alhambra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Makayla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Clauson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9.4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Miramonte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Mallika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Dandamudi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9.3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0002039-B703-2D4C-AEF5-BF309D5927F9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CC2D4F-2A56-3D41-B95E-D89DB3027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Outstanding Direct Exam Attorney: Defense</a:t>
            </a:r>
            <a:br>
              <a:rPr lang="en-US" sz="4000"/>
            </a:br>
            <a:r>
              <a:rPr lang="en-US" sz="40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610825"/>
              </p:ext>
            </p:extLst>
          </p:nvPr>
        </p:nvGraphicFramePr>
        <p:xfrm>
          <a:off x="1158667" y="2294818"/>
          <a:ext cx="7599952" cy="2540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8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Monte Vista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Aileen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Akhavan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Danielle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Whisnant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9.1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Daniel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Thaler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9.1</a:t>
                      </a:r>
                      <a:endParaRPr lang="en-US"/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292946436"/>
                  </a:ext>
                </a:extLst>
              </a:tr>
              <a:tr h="4662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Hercules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Navi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Emiliano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9.1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0002039-B703-2D4C-AEF5-BF309D5927F9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CC2D4F-2A56-3D41-B95E-D89DB3027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76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Outstanding Cross Exam Attorney: Prosecution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44408"/>
              </p:ext>
            </p:extLst>
          </p:nvPr>
        </p:nvGraphicFramePr>
        <p:xfrm>
          <a:off x="1158667" y="2325872"/>
          <a:ext cx="7599573" cy="200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27432" marB="2743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27432" marB="2743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27432" marB="27432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Carondelet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Alison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Mendoza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10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Campolindo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Maia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West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9.7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El Cerrito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Riley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Parks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9.6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13CFC3-0184-B341-B3BB-1CB99982745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3206C6-488F-DC42-9F35-D9B3E8A7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8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Outstanding Cross Exam Attorney: Prosecution</a:t>
            </a:r>
            <a:br>
              <a:rPr lang="en-US" sz="4000"/>
            </a:br>
            <a:r>
              <a:rPr lang="en-US" sz="40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842846"/>
              </p:ext>
            </p:extLst>
          </p:nvPr>
        </p:nvGraphicFramePr>
        <p:xfrm>
          <a:off x="1158667" y="2325872"/>
          <a:ext cx="7599573" cy="200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27432" marB="27432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27432" marB="2743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27432" marB="27432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Melanie Jones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9.5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Deer Valley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Caitlin Todd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9.5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Carondelet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Nicole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Abudayeh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9.5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13CFC3-0184-B341-B3BB-1CB99982745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3206C6-488F-DC42-9F35-D9B3E8A7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53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Outstanding Cross Exam Attorney: Defense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454441"/>
              </p:ext>
            </p:extLst>
          </p:nvPr>
        </p:nvGraphicFramePr>
        <p:xfrm>
          <a:off x="1158667" y="2325872"/>
          <a:ext cx="7599573" cy="200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27432" marB="27432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27432" marB="2743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27432" marB="27432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Campolindo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Danielle </a:t>
                      </a:r>
                      <a:r>
                        <a:rPr lang="en-US" sz="2400" b="0" i="0" u="none" strike="noStrike" noProof="0">
                          <a:effectLst/>
                        </a:rPr>
                        <a:t>Whisnant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9.8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Acalanes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Megan </a:t>
                      </a:r>
                      <a:r>
                        <a:rPr lang="en-US" sz="2400" b="0" i="0" u="none" strike="noStrike" noProof="0">
                          <a:effectLst/>
                        </a:rPr>
                        <a:t>Baginski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9.7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Miramonte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Evy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Lavelle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9.6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13CFC3-0184-B341-B3BB-1CB99982745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3206C6-488F-DC42-9F35-D9B3E8A7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2BBE-3C3C-1040-AF03-F24FF2CB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from the </a:t>
            </a:r>
            <a:br>
              <a:rPr lang="en-US"/>
            </a:br>
            <a:r>
              <a:rPr lang="en-US"/>
              <a:t>Contra Costa County Presiding Judge</a:t>
            </a:r>
            <a:br>
              <a:rPr lang="en-US"/>
            </a:br>
            <a:r>
              <a:rPr lang="en-US"/>
              <a:t>Rebecca Hardie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9306CF-E402-3143-B310-4699305A9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49" y="221955"/>
            <a:ext cx="3098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9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Outstanding Cross Exam Attorney: Defense</a:t>
            </a:r>
            <a:br>
              <a:rPr lang="en-US" sz="4000"/>
            </a:br>
            <a:r>
              <a:rPr lang="en-US" sz="40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809730"/>
              </p:ext>
            </p:extLst>
          </p:nvPr>
        </p:nvGraphicFramePr>
        <p:xfrm>
          <a:off x="1158667" y="2325872"/>
          <a:ext cx="7599572" cy="200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27432" marB="27432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27432" marB="2743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27432" marB="27432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Acalanes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Marisa </a:t>
                      </a:r>
                      <a:r>
                        <a:rPr lang="en-US" sz="2400" b="0" i="0" u="none" strike="noStrike" noProof="0">
                          <a:effectLst/>
                        </a:rPr>
                        <a:t>Guerra Echevierra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9.57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Campolindo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Daniel </a:t>
                      </a:r>
                      <a:r>
                        <a:rPr lang="en-US" sz="2400" b="0" i="0" u="none" strike="noStrike" noProof="0">
                          <a:effectLst/>
                        </a:rPr>
                        <a:t>Thaler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9.5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Hercules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Navi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Emiliano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9.5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13CFC3-0184-B341-B3BB-1CB99982745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3206C6-488F-DC42-9F35-D9B3E8A7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45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Closing Argument Prosecution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535091"/>
              </p:ext>
            </p:extLst>
          </p:nvPr>
        </p:nvGraphicFramePr>
        <p:xfrm>
          <a:off x="1159049" y="2350520"/>
          <a:ext cx="7599572" cy="225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4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Hercules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Emma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Broward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19.6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4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Acalanes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Jamie Lattin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19.6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4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Carondelet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Nicole Abudayeh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19.6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4A0536-F92C-4740-9AF9-27D73335AA0D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1315953-D358-BB41-8857-BC40AD48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5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Closing Argument Prosecution</a:t>
            </a:r>
            <a:br>
              <a:rPr lang="en-US" sz="4400"/>
            </a:br>
            <a:r>
              <a:rPr lang="en-US" sz="44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633916"/>
              </p:ext>
            </p:extLst>
          </p:nvPr>
        </p:nvGraphicFramePr>
        <p:xfrm>
          <a:off x="1159049" y="2350520"/>
          <a:ext cx="7599572" cy="17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4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De Anza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Irene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Kou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19</a:t>
                      </a:r>
                      <a:endParaRPr lang="nb-NO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4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Alhambra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Dylan </a:t>
                      </a:r>
                      <a:r>
                        <a:rPr lang="en-US" sz="2400" b="0" i="0" u="none" strike="noStrike" noProof="0">
                          <a:effectLst/>
                        </a:rPr>
                        <a:t>Wen</a:t>
                      </a:r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19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4A0536-F92C-4740-9AF9-27D73335AA0D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1315953-D358-BB41-8857-BC40AD48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0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Closing Argument Defense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415137"/>
              </p:ext>
            </p:extLst>
          </p:nvPr>
        </p:nvGraphicFramePr>
        <p:xfrm>
          <a:off x="1158667" y="2274170"/>
          <a:ext cx="7546021" cy="21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5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Campolindo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Danielle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Whisnant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Hercules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Navi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Emiliano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Acalanes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Megan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Baginski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52BE2AF-5E90-304B-AFE6-B9F32D7548E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BFDFA4-2C94-AB4C-8D59-02A6DB72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46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Closing Argument Defense</a:t>
            </a:r>
            <a:br>
              <a:rPr lang="en-US" sz="4400"/>
            </a:br>
            <a:r>
              <a:rPr lang="en-US" sz="4400" b="1"/>
              <a:t>Honorable Mention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873412"/>
              </p:ext>
            </p:extLst>
          </p:nvPr>
        </p:nvGraphicFramePr>
        <p:xfrm>
          <a:off x="1158667" y="2274170"/>
          <a:ext cx="7546021" cy="163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5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School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Name</a:t>
                      </a: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Score</a:t>
                      </a:r>
                    </a:p>
                  </a:txBody>
                  <a:tcPr marT="91440" marB="9144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Miramonte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Evy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Lavelle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El Cerrito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effectLst/>
                        </a:rPr>
                        <a:t>Zayn </a:t>
                      </a: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Murtaza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52BE2AF-5E90-304B-AFE6-B9F32D7548E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BFDFA4-2C94-AB4C-8D59-02A6DB72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6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AND NOW….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altLang="x-none" sz="4400" b="1"/>
              <a:t>TOP OVERALL WINNING TEAMS</a:t>
            </a:r>
            <a:br>
              <a:rPr lang="en-US" altLang="x-none" sz="4400" b="1"/>
            </a:br>
            <a:r>
              <a:rPr lang="en-US" altLang="x-none" sz="4400" b="1"/>
              <a:t>for the </a:t>
            </a:r>
          </a:p>
          <a:p>
            <a:pPr marL="114300" indent="0" algn="ctr">
              <a:buNone/>
            </a:pPr>
            <a:r>
              <a:rPr lang="en-US" altLang="x-none" sz="4400" b="1"/>
              <a:t>2021 Contra Costa County</a:t>
            </a:r>
            <a:br>
              <a:rPr lang="en-US" altLang="x-none" sz="4400" b="1"/>
            </a:br>
            <a:r>
              <a:rPr lang="en-US" altLang="x-none" sz="4400" b="1"/>
              <a:t>MOCK TRIAL: </a:t>
            </a:r>
            <a:endParaRPr kumimoji="1" lang="en-US" altLang="x-none" sz="4400" b="1">
              <a:solidFill>
                <a:schemeClr val="tx2"/>
              </a:solidFill>
              <a:latin typeface="Arial Black" charset="0"/>
            </a:endParaRPr>
          </a:p>
          <a:p>
            <a:pPr algn="ctr"/>
            <a:endParaRPr kumimoji="1" lang="en-US" altLang="x-none" sz="2400" b="1">
              <a:solidFill>
                <a:schemeClr val="tx2"/>
              </a:solidFill>
              <a:latin typeface="Arial Black" charset="0"/>
            </a:endParaRP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A2F90-1C08-B145-B7A2-0D5F3D4B3CC1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94BC0D-DA34-8544-872A-1F197BD37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0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4</a:t>
            </a:r>
            <a:r>
              <a:rPr lang="en-US" sz="4400" baseline="30000"/>
              <a:t>th</a:t>
            </a:r>
            <a:r>
              <a:rPr lang="en-US" sz="4400"/>
              <a:t> place…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39D1F-C8C1-9146-9115-C36DC5390F82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45E460-C66B-AF48-9689-2240A7FF6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09994190-03F9-4341-958A-913264BFC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852" y="1549165"/>
            <a:ext cx="3667040" cy="2896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77E1FD-76B8-449C-9B78-1EEBB053453C}"/>
              </a:ext>
            </a:extLst>
          </p:cNvPr>
          <p:cNvSpPr txBox="1"/>
          <p:nvPr/>
        </p:nvSpPr>
        <p:spPr>
          <a:xfrm>
            <a:off x="1758585" y="4597540"/>
            <a:ext cx="562261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Hercules High School</a:t>
            </a:r>
            <a:endParaRPr lang="en-US" sz="3600">
              <a:cs typeface="Calibri"/>
            </a:endParaRPr>
          </a:p>
          <a:p>
            <a:pPr algn="ctr"/>
            <a:r>
              <a:rPr lang="en-US" sz="3000">
                <a:cs typeface="Calibri"/>
              </a:rPr>
              <a:t>Coach: Daphne Schrampf</a:t>
            </a:r>
          </a:p>
        </p:txBody>
      </p:sp>
    </p:spTree>
    <p:extLst>
      <p:ext uri="{BB962C8B-B14F-4D97-AF65-F5344CB8AC3E}">
        <p14:creationId xmlns:p14="http://schemas.microsoft.com/office/powerpoint/2010/main" val="16659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3</a:t>
            </a:r>
            <a:r>
              <a:rPr lang="en-US" sz="4400" baseline="30000"/>
              <a:t>rd</a:t>
            </a:r>
            <a:r>
              <a:rPr lang="en-US" sz="4400"/>
              <a:t> place…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1F7EF-58B1-7343-9665-D1A414A6FEFD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9E9077-C0FA-394C-8DAE-60CC412AE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88C6E85A-E49C-45D7-B1F0-7B9B703E1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1973065"/>
            <a:ext cx="2266950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36D054-1324-4573-BF6B-8AFB3697F77B}"/>
              </a:ext>
            </a:extLst>
          </p:cNvPr>
          <p:cNvSpPr txBox="1"/>
          <p:nvPr/>
        </p:nvSpPr>
        <p:spPr>
          <a:xfrm>
            <a:off x="1758585" y="4597540"/>
            <a:ext cx="562261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Miramonte High School</a:t>
            </a:r>
            <a:endParaRPr lang="en-US" sz="3600">
              <a:cs typeface="Calibri"/>
            </a:endParaRPr>
          </a:p>
          <a:p>
            <a:pPr algn="ctr"/>
            <a:r>
              <a:rPr lang="en-US" sz="3000">
                <a:cs typeface="Calibri"/>
              </a:rPr>
              <a:t>Coach: Luke Ellis</a:t>
            </a:r>
          </a:p>
        </p:txBody>
      </p:sp>
    </p:spTree>
    <p:extLst>
      <p:ext uri="{BB962C8B-B14F-4D97-AF65-F5344CB8AC3E}">
        <p14:creationId xmlns:p14="http://schemas.microsoft.com/office/powerpoint/2010/main" val="5582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2nd place…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BE6E6-A8CD-1243-A3C4-C6C1DD0DDAE0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FD52187-7240-1C4B-976A-6C405073F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8058DB3D-2F45-49F7-B1BD-87FE5ADC4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0" y="1715259"/>
            <a:ext cx="2247900" cy="2038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A53690-5322-4893-82E3-D99BC81CC142}"/>
              </a:ext>
            </a:extLst>
          </p:cNvPr>
          <p:cNvSpPr txBox="1"/>
          <p:nvPr/>
        </p:nvSpPr>
        <p:spPr>
          <a:xfrm>
            <a:off x="1758585" y="4597540"/>
            <a:ext cx="562261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Acalanes High School</a:t>
            </a:r>
            <a:endParaRPr lang="en-US" sz="3600">
              <a:cs typeface="Calibri"/>
            </a:endParaRPr>
          </a:p>
          <a:p>
            <a:pPr algn="ctr"/>
            <a:r>
              <a:rPr lang="en-US" sz="3000">
                <a:cs typeface="Calibri"/>
              </a:rPr>
              <a:t>Coach: Joseph Schottland</a:t>
            </a:r>
          </a:p>
        </p:txBody>
      </p:sp>
    </p:spTree>
    <p:extLst>
      <p:ext uri="{BB962C8B-B14F-4D97-AF65-F5344CB8AC3E}">
        <p14:creationId xmlns:p14="http://schemas.microsoft.com/office/powerpoint/2010/main" val="13551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1st place…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21200-D218-EE4F-A8AD-954BDB258069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361EBEC-9DCE-964C-AF42-EE816553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5E15DC91-E491-4847-B2C9-D47DE6BA9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931" y="2036484"/>
            <a:ext cx="2298139" cy="2519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463B3B-72D4-4E4D-B987-56CBECBFAAB3}"/>
              </a:ext>
            </a:extLst>
          </p:cNvPr>
          <p:cNvSpPr txBox="1"/>
          <p:nvPr/>
        </p:nvSpPr>
        <p:spPr>
          <a:xfrm>
            <a:off x="1758585" y="4597540"/>
            <a:ext cx="562261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California High School</a:t>
            </a:r>
            <a:endParaRPr lang="en-US" sz="3600">
              <a:cs typeface="Calibri"/>
            </a:endParaRPr>
          </a:p>
          <a:p>
            <a:pPr algn="ctr"/>
            <a:r>
              <a:rPr lang="en-US" sz="3000">
                <a:cs typeface="Calibri"/>
              </a:rPr>
              <a:t>Coach: Brian Barr</a:t>
            </a:r>
          </a:p>
        </p:txBody>
      </p:sp>
    </p:spTree>
    <p:extLst>
      <p:ext uri="{BB962C8B-B14F-4D97-AF65-F5344CB8AC3E}">
        <p14:creationId xmlns:p14="http://schemas.microsoft.com/office/powerpoint/2010/main" val="14305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0FB7-B5EA-F542-9F0E-4E1B68F6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7" y="3393986"/>
            <a:ext cx="7620000" cy="1143000"/>
          </a:xfrm>
        </p:spPr>
        <p:txBody>
          <a:bodyPr/>
          <a:lstStyle/>
          <a:p>
            <a:r>
              <a:rPr lang="en-US"/>
              <a:t>Coaches’ Awards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921AE34-4ED6-3D49-8667-B1515F088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64" y="514358"/>
            <a:ext cx="2793713" cy="7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66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83" y="4028680"/>
            <a:ext cx="7620000" cy="1143000"/>
          </a:xfrm>
        </p:spPr>
        <p:txBody>
          <a:bodyPr/>
          <a:lstStyle/>
          <a:p>
            <a:r>
              <a:rPr lang="en-US" sz="4800"/>
              <a:t>Contra Costa County</a:t>
            </a:r>
            <a:br>
              <a:rPr lang="en-US" sz="4800"/>
            </a:br>
            <a:r>
              <a:rPr lang="en-US" sz="4800"/>
              <a:t>Mock Trial Award Ceremony 2021</a:t>
            </a:r>
            <a:br>
              <a:rPr lang="en-US" sz="4800"/>
            </a:br>
            <a:br>
              <a:rPr lang="en-US" sz="1800"/>
            </a:br>
            <a:r>
              <a:rPr lang="en-US"/>
              <a:t>#</a:t>
            </a:r>
            <a:r>
              <a:rPr lang="en-US" err="1"/>
              <a:t>cocomocktrial</a:t>
            </a:r>
            <a:endParaRPr lang="en-US" sz="4800"/>
          </a:p>
        </p:txBody>
      </p:sp>
      <p:sp>
        <p:nvSpPr>
          <p:cNvPr id="3" name="Rectangle 2"/>
          <p:cNvSpPr/>
          <p:nvPr/>
        </p:nvSpPr>
        <p:spPr>
          <a:xfrm rot="19788505">
            <a:off x="271692" y="1314382"/>
            <a:ext cx="3430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You!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1E607E-ECB3-7C48-B5D8-009FC6258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64" y="514358"/>
            <a:ext cx="2793713" cy="7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9D8506A-35D3-D047-BAA4-30D2240113BA}"/>
              </a:ext>
            </a:extLst>
          </p:cNvPr>
          <p:cNvSpPr txBox="1">
            <a:spLocks/>
          </p:cNvSpPr>
          <p:nvPr/>
        </p:nvSpPr>
        <p:spPr>
          <a:xfrm>
            <a:off x="3200399" y="599583"/>
            <a:ext cx="57106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Judges’ Choice</a:t>
            </a:r>
            <a:br>
              <a:rPr lang="en-US"/>
            </a:br>
            <a:r>
              <a:rPr lang="en-US"/>
              <a:t>Honorable Mention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6D99B-201B-0743-A8C6-C3A9B0C37DC2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ABBA46B-F7C1-8C41-893D-67C1B187C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D96276-B4E3-4C0F-9B2D-2D5AC0841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87134"/>
              </p:ext>
            </p:extLst>
          </p:nvPr>
        </p:nvGraphicFramePr>
        <p:xfrm>
          <a:off x="973543" y="2295038"/>
          <a:ext cx="3927675" cy="2970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398">
                  <a:extLst>
                    <a:ext uri="{9D8B030D-6E8A-4147-A177-3AD203B41FA5}">
                      <a16:colId xmlns:a16="http://schemas.microsoft.com/office/drawing/2014/main" val="1405778085"/>
                    </a:ext>
                  </a:extLst>
                </a:gridCol>
                <a:gridCol w="1114100">
                  <a:extLst>
                    <a:ext uri="{9D8B030D-6E8A-4147-A177-3AD203B41FA5}">
                      <a16:colId xmlns:a16="http://schemas.microsoft.com/office/drawing/2014/main" val="3976982162"/>
                    </a:ext>
                  </a:extLst>
                </a:gridCol>
                <a:gridCol w="1586177">
                  <a:extLst>
                    <a:ext uri="{9D8B030D-6E8A-4147-A177-3AD203B41FA5}">
                      <a16:colId xmlns:a16="http://schemas.microsoft.com/office/drawing/2014/main" val="1759189011"/>
                    </a:ext>
                  </a:extLst>
                </a:gridCol>
              </a:tblGrid>
              <a:tr h="3300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School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9062177"/>
                  </a:ext>
                </a:extLst>
              </a:tr>
              <a:tr h="330014"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Alhambra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Dylan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Wen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3147848"/>
                  </a:ext>
                </a:extLst>
              </a:tr>
              <a:tr h="330014"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Alhambra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Melanie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Jones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9788151"/>
                  </a:ext>
                </a:extLst>
              </a:tr>
              <a:tr h="330014"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Alhambra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Nivia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Buttar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8122675"/>
                  </a:ext>
                </a:extLst>
              </a:tr>
              <a:tr h="330014"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California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Cindy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Zhu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478"/>
                  </a:ext>
                </a:extLst>
              </a:tr>
              <a:tr h="330014"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Campolindo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Maia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West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0617596"/>
                  </a:ext>
                </a:extLst>
              </a:tr>
              <a:tr h="330014"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Campolindo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Samantha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Herzig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198475"/>
                  </a:ext>
                </a:extLst>
              </a:tr>
              <a:tr h="330014"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Carondelet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Alli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Lowe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8268172"/>
                  </a:ext>
                </a:extLst>
              </a:tr>
              <a:tr h="330014"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Carondelet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Chloe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>
                          <a:effectLst/>
                        </a:rPr>
                        <a:t>De Smedt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35009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9AFC67E-904B-4865-93C8-5F15AD0EA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52955"/>
              </p:ext>
            </p:extLst>
          </p:nvPr>
        </p:nvGraphicFramePr>
        <p:xfrm>
          <a:off x="5005839" y="2285999"/>
          <a:ext cx="3961613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000">
                  <a:extLst>
                    <a:ext uri="{9D8B030D-6E8A-4147-A177-3AD203B41FA5}">
                      <a16:colId xmlns:a16="http://schemas.microsoft.com/office/drawing/2014/main" val="2552529047"/>
                    </a:ext>
                  </a:extLst>
                </a:gridCol>
                <a:gridCol w="1123726">
                  <a:extLst>
                    <a:ext uri="{9D8B030D-6E8A-4147-A177-3AD203B41FA5}">
                      <a16:colId xmlns:a16="http://schemas.microsoft.com/office/drawing/2014/main" val="353573988"/>
                    </a:ext>
                  </a:extLst>
                </a:gridCol>
                <a:gridCol w="1599887">
                  <a:extLst>
                    <a:ext uri="{9D8B030D-6E8A-4147-A177-3AD203B41FA5}">
                      <a16:colId xmlns:a16="http://schemas.microsoft.com/office/drawing/2014/main" val="3113310185"/>
                    </a:ext>
                  </a:extLst>
                </a:gridCol>
              </a:tblGrid>
              <a:tr h="3337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School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Name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66361546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Carondelet​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Grace​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Baer​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39058756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Carondelet​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Nicole​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Abudayeh​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86083759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De Anza​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Elena​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Martinez​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83479706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De Anza​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Luz​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Limon​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43051516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Deer Valley​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Dennis</a:t>
                      </a:r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Gavrilenko​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55930086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Deer Valley​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Daniel​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Gober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68506808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Dougherty​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Gayathri​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Viswanath​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34495253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Dougherty​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Katherine​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Shi​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54216493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Dougherty​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Nidhi​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Thati​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27769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58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A9E7BA2-3E32-4D4A-800F-6E740942D096}"/>
              </a:ext>
            </a:extLst>
          </p:cNvPr>
          <p:cNvSpPr txBox="1">
            <a:spLocks/>
          </p:cNvSpPr>
          <p:nvPr/>
        </p:nvSpPr>
        <p:spPr>
          <a:xfrm>
            <a:off x="3200399" y="599583"/>
            <a:ext cx="57106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Judges’ Choice</a:t>
            </a:r>
            <a:br>
              <a:rPr lang="en-US"/>
            </a:br>
            <a:r>
              <a:rPr lang="en-US"/>
              <a:t>Honorable Mention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5ACC9-FACE-004C-A00D-927B446BC2BC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D3C889-3306-DE45-941C-D285A7F7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C0FEB0-3988-4308-A9A1-DDBC1D46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91471"/>
              </p:ext>
            </p:extLst>
          </p:nvPr>
        </p:nvGraphicFramePr>
        <p:xfrm>
          <a:off x="923409" y="2246443"/>
          <a:ext cx="3868150" cy="301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792">
                  <a:extLst>
                    <a:ext uri="{9D8B030D-6E8A-4147-A177-3AD203B41FA5}">
                      <a16:colId xmlns:a16="http://schemas.microsoft.com/office/drawing/2014/main" val="521018482"/>
                    </a:ext>
                  </a:extLst>
                </a:gridCol>
                <a:gridCol w="1097214">
                  <a:extLst>
                    <a:ext uri="{9D8B030D-6E8A-4147-A177-3AD203B41FA5}">
                      <a16:colId xmlns:a16="http://schemas.microsoft.com/office/drawing/2014/main" val="1255215120"/>
                    </a:ext>
                  </a:extLst>
                </a:gridCol>
                <a:gridCol w="1562144">
                  <a:extLst>
                    <a:ext uri="{9D8B030D-6E8A-4147-A177-3AD203B41FA5}">
                      <a16:colId xmlns:a16="http://schemas.microsoft.com/office/drawing/2014/main" val="775161743"/>
                    </a:ext>
                  </a:extLst>
                </a:gridCol>
              </a:tblGrid>
              <a:tr h="3764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School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Name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34759127"/>
                  </a:ext>
                </a:extLst>
              </a:tr>
              <a:tr h="37648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El Cerrito​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Bennett​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Yarnell​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5453971"/>
                  </a:ext>
                </a:extLst>
              </a:tr>
              <a:tr h="37648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El Cerrito​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Luke​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Thilmony</a:t>
                      </a:r>
                      <a:endParaRPr lang="en-US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2493868"/>
                  </a:ext>
                </a:extLst>
              </a:tr>
              <a:tr h="37648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El Cerrito​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Reese​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Roberts​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52810757"/>
                  </a:ext>
                </a:extLst>
              </a:tr>
              <a:tr h="37648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El Cerrito​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Riley​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Parks​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56470760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600">
                          <a:effectLst/>
                        </a:rPr>
                        <a:t>El Cerrito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600">
                          <a:effectLst/>
                        </a:rPr>
                        <a:t>Sabra​​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600">
                          <a:effectLst/>
                        </a:rPr>
                        <a:t>Chee​​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83289471"/>
                  </a:ext>
                </a:extLst>
              </a:tr>
              <a:tr h="37648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Heritage​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Analise​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Kingsmith​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32528283"/>
                  </a:ext>
                </a:extLst>
              </a:tr>
              <a:tr h="37648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Heritage​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Tomieyah​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Patterson​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61440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D0B6A4-0907-401A-8A12-83DA0F793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76253"/>
              </p:ext>
            </p:extLst>
          </p:nvPr>
        </p:nvGraphicFramePr>
        <p:xfrm>
          <a:off x="4847321" y="2252627"/>
          <a:ext cx="4121105" cy="300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840">
                  <a:extLst>
                    <a:ext uri="{9D8B030D-6E8A-4147-A177-3AD203B41FA5}">
                      <a16:colId xmlns:a16="http://schemas.microsoft.com/office/drawing/2014/main" val="3196840911"/>
                    </a:ext>
                  </a:extLst>
                </a:gridCol>
                <a:gridCol w="1168966">
                  <a:extLst>
                    <a:ext uri="{9D8B030D-6E8A-4147-A177-3AD203B41FA5}">
                      <a16:colId xmlns:a16="http://schemas.microsoft.com/office/drawing/2014/main" val="3523787713"/>
                    </a:ext>
                  </a:extLst>
                </a:gridCol>
                <a:gridCol w="1664299">
                  <a:extLst>
                    <a:ext uri="{9D8B030D-6E8A-4147-A177-3AD203B41FA5}">
                      <a16:colId xmlns:a16="http://schemas.microsoft.com/office/drawing/2014/main" val="3113397891"/>
                    </a:ext>
                  </a:extLst>
                </a:gridCol>
              </a:tblGrid>
              <a:tr h="3759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School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Name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98482977"/>
                  </a:ext>
                </a:extLst>
              </a:tr>
              <a:tr h="375913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600">
                          <a:effectLst/>
                        </a:rPr>
                        <a:t>Kenn/Rich​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600">
                          <a:effectLst/>
                        </a:rPr>
                        <a:t>John​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600">
                          <a:effectLst/>
                        </a:rPr>
                        <a:t>Olivarez​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58527242"/>
                  </a:ext>
                </a:extLst>
              </a:tr>
              <a:tr h="37591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Kenn/Rich​​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Tamara​​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Flores​​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49870919"/>
                  </a:ext>
                </a:extLst>
              </a:tr>
              <a:tr h="37591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Las Lomas​​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Asher​​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Berlin​​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71294829"/>
                  </a:ext>
                </a:extLst>
              </a:tr>
              <a:tr h="37591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Miramonte​​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Evy​​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LaVelle</a:t>
                      </a:r>
                      <a:endParaRPr lang="en-US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20166156"/>
                  </a:ext>
                </a:extLst>
              </a:tr>
              <a:tr h="37591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Miramonte​​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Preston​​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Nibley​​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70822434"/>
                  </a:ext>
                </a:extLst>
              </a:tr>
              <a:tr h="37591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Monte Vista​​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Danial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Akhavan</a:t>
                      </a:r>
                      <a:endParaRPr lang="en-US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18789704"/>
                  </a:ext>
                </a:extLst>
              </a:tr>
              <a:tr h="37591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Monte Vista​​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Yik​​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Seun Lung​​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8802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1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8" y="447183"/>
            <a:ext cx="5842543" cy="1143000"/>
          </a:xfrm>
        </p:spPr>
        <p:txBody>
          <a:bodyPr/>
          <a:lstStyle/>
          <a:p>
            <a:r>
              <a:rPr lang="en-US" sz="4800"/>
              <a:t>Judges’ Choice Award Winners </a:t>
            </a:r>
            <a:r>
              <a:rPr lang="en-US" sz="2400"/>
              <a:t>(with 2 votes each)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CAA8F8BD-0510-BA45-BEC8-66C7AB960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477959"/>
              </p:ext>
            </p:extLst>
          </p:nvPr>
        </p:nvGraphicFramePr>
        <p:xfrm>
          <a:off x="1806897" y="2073493"/>
          <a:ext cx="6598269" cy="324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116">
                  <a:extLst>
                    <a:ext uri="{9D8B030D-6E8A-4147-A177-3AD203B41FA5}">
                      <a16:colId xmlns:a16="http://schemas.microsoft.com/office/drawing/2014/main" val="2365359335"/>
                    </a:ext>
                  </a:extLst>
                </a:gridCol>
                <a:gridCol w="1418321">
                  <a:extLst>
                    <a:ext uri="{9D8B030D-6E8A-4147-A177-3AD203B41FA5}">
                      <a16:colId xmlns:a16="http://schemas.microsoft.com/office/drawing/2014/main" val="1226876139"/>
                    </a:ext>
                  </a:extLst>
                </a:gridCol>
                <a:gridCol w="2663832">
                  <a:extLst>
                    <a:ext uri="{9D8B030D-6E8A-4147-A177-3AD203B41FA5}">
                      <a16:colId xmlns:a16="http://schemas.microsoft.com/office/drawing/2014/main" val="2467802990"/>
                    </a:ext>
                  </a:extLst>
                </a:gridCol>
              </a:tblGrid>
              <a:tr h="543832">
                <a:tc>
                  <a:txBody>
                    <a:bodyPr/>
                    <a:lstStyle/>
                    <a:p>
                      <a:r>
                        <a:rPr lang="en-US" sz="280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276574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Acalanes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Jamie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Lattin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extLst>
                  <a:ext uri="{0D108BD9-81ED-4DB2-BD59-A6C34878D82A}">
                    <a16:rowId xmlns:a16="http://schemas.microsoft.com/office/drawing/2014/main" val="1469860275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Acalanes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Megan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Baginski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extLst>
                  <a:ext uri="{0D108BD9-81ED-4DB2-BD59-A6C34878D82A}">
                    <a16:rowId xmlns:a16="http://schemas.microsoft.com/office/drawing/2014/main" val="4086221068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Alhambra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Kathar</a:t>
                      </a: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 b="0" i="0" u="none" strike="noStrike" noProof="0">
                          <a:effectLst/>
                          <a:latin typeface="Calibri"/>
                        </a:rPr>
                        <a:t>Al-Janabi</a:t>
                      </a:r>
                      <a:endParaRPr lang="en-US"/>
                    </a:p>
                  </a:txBody>
                  <a:tcPr marL="163172" marR="163172" marT="0" marB="0" anchor="b"/>
                </a:tc>
                <a:extLst>
                  <a:ext uri="{0D108BD9-81ED-4DB2-BD59-A6C34878D82A}">
                    <a16:rowId xmlns:a16="http://schemas.microsoft.com/office/drawing/2014/main" val="2189156819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California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Evelyn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Lee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extLst>
                  <a:ext uri="{0D108BD9-81ED-4DB2-BD59-A6C34878D82A}">
                    <a16:rowId xmlns:a16="http://schemas.microsoft.com/office/drawing/2014/main" val="4137357303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Campolindo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Danielle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Whisnant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extLst>
                  <a:ext uri="{0D108BD9-81ED-4DB2-BD59-A6C34878D82A}">
                    <a16:rowId xmlns:a16="http://schemas.microsoft.com/office/drawing/2014/main" val="3378393854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effectLst/>
                        </a:rPr>
                        <a:t>De Anza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Irene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Kou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extLst>
                  <a:ext uri="{0D108BD9-81ED-4DB2-BD59-A6C34878D82A}">
                    <a16:rowId xmlns:a16="http://schemas.microsoft.com/office/drawing/2014/main" val="2136957193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effectLst/>
                        </a:rPr>
                        <a:t>De La Salle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Lance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tc>
                  <a:txBody>
                    <a:bodyPr/>
                    <a:lstStyle/>
                    <a:p>
                      <a:pPr lvl="0" defTabSz="914400">
                        <a:buNone/>
                      </a:pPr>
                      <a:r>
                        <a:rPr lang="en-US" sz="2400">
                          <a:effectLst/>
                        </a:rPr>
                        <a:t>Distefano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163172" marR="163172" marT="0" marB="0" anchor="b"/>
                </a:tc>
                <a:extLst>
                  <a:ext uri="{0D108BD9-81ED-4DB2-BD59-A6C34878D82A}">
                    <a16:rowId xmlns:a16="http://schemas.microsoft.com/office/drawing/2014/main" val="350170492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FF6BA91-7397-8D4D-9051-6C77D75D7209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1D6A5F-CD04-5647-B65F-0CF53E9F5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0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8" y="447183"/>
            <a:ext cx="5842543" cy="1143000"/>
          </a:xfrm>
        </p:spPr>
        <p:txBody>
          <a:bodyPr/>
          <a:lstStyle/>
          <a:p>
            <a:r>
              <a:rPr lang="en-US" sz="4800"/>
              <a:t>Judges’ Choice Award Winners </a:t>
            </a:r>
            <a:r>
              <a:rPr lang="en-US" sz="2400"/>
              <a:t>(with 2 votes each)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6BA91-7397-8D4D-9051-6C77D75D7209}"/>
              </a:ext>
            </a:extLst>
          </p:cNvPr>
          <p:cNvSpPr/>
          <p:nvPr/>
        </p:nvSpPr>
        <p:spPr>
          <a:xfrm>
            <a:off x="941294" y="5988424"/>
            <a:ext cx="2671482" cy="71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1D6A5F-CD04-5647-B65F-0CF53E9F5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6099852"/>
            <a:ext cx="2173567" cy="60574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184582-E24C-4E2A-AFA4-C152C0CD8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3377"/>
              </p:ext>
            </p:extLst>
          </p:nvPr>
        </p:nvGraphicFramePr>
        <p:xfrm>
          <a:off x="1576839" y="2027365"/>
          <a:ext cx="6719954" cy="357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233">
                  <a:extLst>
                    <a:ext uri="{9D8B030D-6E8A-4147-A177-3AD203B41FA5}">
                      <a16:colId xmlns:a16="http://schemas.microsoft.com/office/drawing/2014/main" val="3088103840"/>
                    </a:ext>
                  </a:extLst>
                </a:gridCol>
                <a:gridCol w="1190333">
                  <a:extLst>
                    <a:ext uri="{9D8B030D-6E8A-4147-A177-3AD203B41FA5}">
                      <a16:colId xmlns:a16="http://schemas.microsoft.com/office/drawing/2014/main" val="2377284661"/>
                    </a:ext>
                  </a:extLst>
                </a:gridCol>
                <a:gridCol w="2680388">
                  <a:extLst>
                    <a:ext uri="{9D8B030D-6E8A-4147-A177-3AD203B41FA5}">
                      <a16:colId xmlns:a16="http://schemas.microsoft.com/office/drawing/2014/main" val="12865816"/>
                    </a:ext>
                  </a:extLst>
                </a:gridCol>
              </a:tblGrid>
              <a:tr h="433839">
                <a:tc>
                  <a:txBody>
                    <a:bodyPr/>
                    <a:lstStyle/>
                    <a:p>
                      <a:pPr fontAlgn="b"/>
                      <a:r>
                        <a:rPr lang="en-US" sz="2800">
                          <a:effectLst/>
                        </a:rPr>
                        <a:t>School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>
                          <a:effectLst/>
                        </a:rPr>
                        <a:t>Name</a:t>
                      </a:r>
                      <a:endParaRPr lang="en-US" sz="28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240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2096899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De La Salle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Sean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Nimr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083014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Deer Valley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Emma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Crandell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0487259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Hercules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Emma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Broward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0219577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Hercules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Navi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Emiliano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739497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Heritage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Kenzie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Huether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0966803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Las Lomas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Dina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Mirmotalebisohi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351053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Miramonte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Sarah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Svahn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1514048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Monte Vista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Sydney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</a:rPr>
                        <a:t>Ellis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13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92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Application>Microsoft Office PowerPoint</Application>
  <PresentationFormat>On-screen Show (4:3)</PresentationFormat>
  <Slides>50</Slides>
  <Notes>49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Adjacency</vt:lpstr>
      <vt:lpstr>Custom Design</vt:lpstr>
      <vt:lpstr>Contra Costa County Mock Trial Award Ceremony 2021  #cocomocktrial</vt:lpstr>
      <vt:lpstr>Thank you, volunteers!</vt:lpstr>
      <vt:lpstr>Welcome from  Contra Costa County  Superintendent of Schools  Lynn Mackey</vt:lpstr>
      <vt:lpstr>Welcome from the  Contra Costa County Presiding Judge Rebecca Hardie</vt:lpstr>
      <vt:lpstr>Coaches’ Awards</vt:lpstr>
      <vt:lpstr>PowerPoint Presentation</vt:lpstr>
      <vt:lpstr>PowerPoint Presentation</vt:lpstr>
      <vt:lpstr>Judges’ Choice Award Winners (with 2 votes each)</vt:lpstr>
      <vt:lpstr>Judges’ Choice Award Winners (with 2 votes each)</vt:lpstr>
      <vt:lpstr>Outstanding Journalist</vt:lpstr>
      <vt:lpstr>Outstanding Artist</vt:lpstr>
      <vt:lpstr>Outstanding Bailiff </vt:lpstr>
      <vt:lpstr>Outstanding Clerk</vt:lpstr>
      <vt:lpstr>Outstanding Prosecution Witness Remy Montoya</vt:lpstr>
      <vt:lpstr>Outstanding Prosecution Witness Remy Montoya Honorable Mention</vt:lpstr>
      <vt:lpstr>Outstanding Prosecution Witness Drew Marshak </vt:lpstr>
      <vt:lpstr>Outstanding Prosecution Witness Max Bird</vt:lpstr>
      <vt:lpstr>Outstanding Prosecution Witness Max Bird Honorable Mention</vt:lpstr>
      <vt:lpstr>Outstanding Prosecution Witness Kai Chavez</vt:lpstr>
      <vt:lpstr>Outstanding Defense Witness Lee Croddy</vt:lpstr>
      <vt:lpstr>Outstanding Defense Witness Lee Croddy Honorable Mention</vt:lpstr>
      <vt:lpstr>Outstanding Defense Witness Zuri O'Neill</vt:lpstr>
      <vt:lpstr>Outstanding Defense Witness Zuri O'Neill Honorable Mention</vt:lpstr>
      <vt:lpstr>Outstanding Defense Witness Jes Beaart</vt:lpstr>
      <vt:lpstr>Outstanding Defense Witness Jes Beaart Honorable Mention</vt:lpstr>
      <vt:lpstr>Outstanding Defense Witness Erin Sullivan</vt:lpstr>
      <vt:lpstr>Outstanding Pre-Trial Motion: Prosecution</vt:lpstr>
      <vt:lpstr>Outstanding Pre-Trial Motion: Defense</vt:lpstr>
      <vt:lpstr>Outstanding Opening Statement: Prosecution</vt:lpstr>
      <vt:lpstr>Outstanding Opening Statement: Prosecution Honorable Mention</vt:lpstr>
      <vt:lpstr>Outstanding Opening Statement: Defense</vt:lpstr>
      <vt:lpstr>Outstanding Opening Statement: Defense Honorable Mention</vt:lpstr>
      <vt:lpstr>Outstanding Direct Exam Attorney: Prosecution</vt:lpstr>
      <vt:lpstr>Outstanding Direct Exam Attorney: Prosecution Honorable Mention</vt:lpstr>
      <vt:lpstr>Outstanding Direct Exam Attorney: Defense</vt:lpstr>
      <vt:lpstr>Outstanding Direct Exam Attorney: Defense Honorable Mention</vt:lpstr>
      <vt:lpstr>Outstanding Cross Exam Attorney: Prosecution</vt:lpstr>
      <vt:lpstr>Outstanding Cross Exam Attorney: Prosecution Honorable Mention</vt:lpstr>
      <vt:lpstr>Outstanding Cross Exam Attorney: Defense</vt:lpstr>
      <vt:lpstr>Outstanding Cross Exam Attorney: Defense Honorable Mention</vt:lpstr>
      <vt:lpstr>Closing Argument Prosecution</vt:lpstr>
      <vt:lpstr>Closing Argument Prosecution Honorable Mention</vt:lpstr>
      <vt:lpstr>Closing Argument Defense</vt:lpstr>
      <vt:lpstr>Closing Argument Defense Honorable Mention</vt:lpstr>
      <vt:lpstr>AND NOW….</vt:lpstr>
      <vt:lpstr>4th place…</vt:lpstr>
      <vt:lpstr>3rd place…</vt:lpstr>
      <vt:lpstr>2nd place…</vt:lpstr>
      <vt:lpstr>1st place…</vt:lpstr>
      <vt:lpstr>Contra Costa County Mock Trial Award Ceremony 2021  #cocomocktrial</vt:lpstr>
    </vt:vector>
  </TitlesOfParts>
  <Company>Contra Costa County Office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Morrell</dc:creator>
  <cp:revision>50</cp:revision>
  <cp:lastPrinted>2020-02-19T23:39:55Z</cp:lastPrinted>
  <dcterms:created xsi:type="dcterms:W3CDTF">2016-02-23T00:32:20Z</dcterms:created>
  <dcterms:modified xsi:type="dcterms:W3CDTF">2021-02-19T00:15:18Z</dcterms:modified>
</cp:coreProperties>
</file>